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9" r:id="rId13"/>
    <p:sldId id="270" r:id="rId14"/>
    <p:sldId id="272" r:id="rId15"/>
    <p:sldId id="273" r:id="rId16"/>
    <p:sldId id="274" r:id="rId17"/>
    <p:sldId id="275" r:id="rId18"/>
    <p:sldId id="277" r:id="rId19"/>
    <p:sldId id="278" r:id="rId20"/>
    <p:sldId id="302" r:id="rId21"/>
    <p:sldId id="279" r:id="rId22"/>
    <p:sldId id="281" r:id="rId23"/>
    <p:sldId id="282" r:id="rId24"/>
    <p:sldId id="283" r:id="rId25"/>
    <p:sldId id="285" r:id="rId26"/>
    <p:sldId id="286" r:id="rId27"/>
    <p:sldId id="289" r:id="rId28"/>
    <p:sldId id="290" r:id="rId29"/>
    <p:sldId id="292" r:id="rId30"/>
    <p:sldId id="293" r:id="rId31"/>
    <p:sldId id="294" r:id="rId32"/>
    <p:sldId id="295" r:id="rId33"/>
    <p:sldId id="296" r:id="rId34"/>
    <p:sldId id="30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444D29-07EA-B3FD-C551-8F0ACEA38611}" v="3" dt="2025-08-03T12:29:17.880"/>
    <p1510:client id="{AB81DB94-D2D1-D914-9427-95357D8A3689}" v="580" dt="2025-08-03T09:57:15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161" d="100"/>
          <a:sy n="161" d="100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Welcome students. Today we’re learning how to effectively manage AI tools for research. This isn’t about fancy prompts - it’s about understanding how these tools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happens because you’re giving the AI too much to think about at once. It’s like asking someone to juggle while solving math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Save this!</a:t>
            </a:r>
            <a:r>
              <a:t> 80% of your AI interactions will use this basic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is why breaking tasks down isn’t just helpful - it’s technically necessary for quality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By giving step-by-step instructions, you force the AI to build a logical argument, leading to much stronger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Notice how specific this prompt is. We’re not just asking for “ideas” - we’re asking for structured, academic hypotheses.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8/3/2025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7753" y="480060"/>
            <a:ext cx="2800511" cy="2674620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r>
              <a:rPr lang="en-US" sz="4100"/>
              <a:t>How to Be the Boss of Your AI Assistant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754" y="3477006"/>
            <a:ext cx="2800510" cy="1179576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rPr lang="en-US" sz="1900"/>
              <a:t>Understanding LLMs &amp; The Research Workflow</a:t>
            </a:r>
            <a:br>
              <a:rPr lang="en-US" sz="1900"/>
            </a:br>
            <a:br>
              <a:rPr lang="en-US" sz="1900"/>
            </a:br>
            <a:r>
              <a:rPr lang="en-US" sz="1900"/>
              <a:t>Michael Borck</a:t>
            </a:r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753" y="3306950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999F0A-86E3-4A23-1156-E974D8980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5" y="0"/>
            <a:ext cx="5105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2: Guiding the AI’s “Thinking”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LLMs Create Answers Piece by Piece  </a:t>
            </a:r>
          </a:p>
          <a:p>
            <a:pPr lvl="0">
              <a:lnSpc>
                <a:spcPct val="90000"/>
              </a:lnSpc>
            </a:pPr>
            <a:r>
              <a:rPr lang="en-US" sz="2000"/>
              <a:t>Each word depends on previous words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Complex prompts = mental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Structured prompts = logical reasoning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Cooking Analogy 👨‍🍳</a:t>
            </a:r>
            <a:endParaRPr lang="en-US" sz="20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❌ Bad:</a:t>
            </a:r>
            <a:r>
              <a:rPr lang="en-US" sz="2000"/>
              <a:t> “Make beef wellington”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i="1"/>
              <a:t>Chef might skip steps or use wrong ingredients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i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b="1"/>
              <a:t>✅ Good:</a:t>
            </a:r>
            <a:r>
              <a:rPr lang="en-US" sz="2000"/>
              <a:t> 1. “First, sear the beef” 2. “Next, prepare duxelles” 3. “Then, wrap in pastry”</a:t>
            </a:r>
            <a:endParaRPr lang="en-US" sz="20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Reason 3: Easy Error Detection &amp; Fixing </a:t>
            </a:r>
            <a:endParaRPr lang="en-US" sz="4100" kern="1200" dirty="0">
              <a:solidFill>
                <a:srgbClr val="FFFFFF"/>
              </a:solidFill>
              <a:latin typeface="+mj-lt"/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a Giant Prompt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experimental method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Re-run EVERYTHING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10-15 minutes</a:t>
            </a:r>
            <a:endParaRPr lang="en-US" sz="1600" dirty="0">
              <a:ea typeface="Calibri"/>
              <a:cs typeface="Calibri"/>
            </a:endParaRP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Hope for the best 🤞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With Our Workflow</a:t>
            </a:r>
            <a:endParaRPr lang="en-US" sz="16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Problem: Weak </a:t>
            </a:r>
            <a:r>
              <a:rPr lang="en-US" sz="1600" dirty="0" err="1"/>
              <a:t>experimentalmethod</a:t>
            </a:r>
            <a:endParaRPr lang="en-US" sz="1600" dirty="0" err="1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Solution: Fix just that step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Time lost: 2 minutes</a:t>
            </a:r>
            <a:endParaRPr lang="en-US" sz="1600" dirty="0">
              <a:ea typeface="Calibri"/>
              <a:cs typeface="Calibri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Quality: Keep what works ✓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1600" b="1" dirty="0"/>
              <a:t>Takeaway:</a:t>
            </a:r>
            <a:r>
              <a:rPr lang="en-US" sz="1600" dirty="0"/>
              <a:t> A single, focused task gets the AI’s full attention </a:t>
            </a:r>
            <a:endParaRPr lang="en-US" sz="1600" dirty="0">
              <a:ea typeface="Calibri"/>
              <a:cs typeface="Calibri"/>
            </a:endParaRP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Reason 4: More and Better Ideas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Diversity vs. Convergence 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❌ Single Prompt Approach</a:t>
            </a:r>
            <a:endParaRPr lang="en-US" sz="1700" b="1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/>
              <a:t>“Give me the best hypothesis for oat milk fermentation” → </a:t>
            </a:r>
            <a:r>
              <a:rPr lang="en-US" sz="1700" b="1"/>
              <a:t>One idea, possibly mediocre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✅ Our Multi-Step Approach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Generate:</a:t>
            </a:r>
            <a:r>
              <a:rPr lang="en-US" sz="1700"/>
              <a:t> “Give me 5 hypotheses” → </a:t>
            </a:r>
            <a:r>
              <a:rPr lang="en-US" sz="1700" b="1"/>
              <a:t>Diversity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Evaluate:</a:t>
            </a:r>
            <a:r>
              <a:rPr lang="en-US" sz="1700"/>
              <a:t> “Score each for feasibility” → </a:t>
            </a:r>
            <a:r>
              <a:rPr lang="en-US" sz="1700" b="1"/>
              <a:t>Analysis</a:t>
            </a:r>
            <a:endParaRPr lang="en-US" sz="1700" b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1700" b="1"/>
              <a:t>Select:</a:t>
            </a:r>
            <a:r>
              <a:rPr lang="en-US" sz="1700"/>
              <a:t> “Recommend the top 3” → </a:t>
            </a:r>
            <a:r>
              <a:rPr lang="en-US" sz="1700" b="1"/>
              <a:t>Quality</a:t>
            </a:r>
            <a:endParaRPr lang="en-US" sz="1700" b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 b="1"/>
              <a:t>Result:</a:t>
            </a:r>
            <a:r>
              <a:rPr lang="en-US" sz="1700"/>
              <a:t> Multiple perspectives + Critical evaluation = Stronger research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Success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Structure &amp; Detail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Organized sections </a:t>
            </a:r>
            <a:endParaRPr lang="en-US" dirty="0"/>
          </a:p>
          <a:p>
            <a:pPr marL="0" indent="0">
              <a:buNone/>
            </a:pPr>
            <a:r>
              <a:rPr dirty="0"/>
              <a:t>- Specific numbers/examples </a:t>
            </a:r>
            <a:endParaRPr lang="en-US"/>
          </a:p>
          <a:p>
            <a:pPr marL="0" indent="0">
              <a:buNone/>
            </a:pPr>
            <a:r>
              <a:t>- </a:t>
            </a:r>
            <a:r>
              <a:rPr dirty="0"/>
              <a:t>Academic language </a:t>
            </a:r>
            <a:endParaRPr lang="en-US" dirty="0"/>
          </a:p>
          <a:p>
            <a:pPr marL="0" lvl="0" indent="0">
              <a:buNone/>
            </a:pPr>
            <a:r>
              <a:rPr dirty="0"/>
              <a:t>- Proper formatting</a:t>
            </a:r>
            <a:endParaRPr dirty="0">
              <a:ea typeface="Calibri"/>
              <a:cs typeface="Calibri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12381"/>
            <a:ext cx="4038600" cy="1427013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b="1" dirty="0"/>
              <a:t>✅ Actionable Content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Clear next steps </a:t>
            </a:r>
            <a:endParaRPr lang="en-US" dirty="0"/>
          </a:p>
          <a:p>
            <a:pPr marL="0" indent="0">
              <a:buNone/>
            </a:pPr>
            <a:r>
              <a:t>- Testable hypotheses </a:t>
            </a:r>
            <a:endParaRPr lang="en-US"/>
          </a:p>
          <a:p>
            <a:pPr marL="0" indent="0">
              <a:buNone/>
            </a:pPr>
            <a:r>
              <a:rPr dirty="0"/>
              <a:t>- Realistic timelines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Measurable outcomes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173ED3-5A33-514E-C724-3A3F14715B5B}"/>
              </a:ext>
            </a:extLst>
          </p:cNvPr>
          <p:cNvSpPr>
            <a:spLocks noGrp="1"/>
          </p:cNvSpPr>
          <p:nvPr/>
        </p:nvSpPr>
        <p:spPr>
          <a:xfrm>
            <a:off x="466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Vague &amp; Generic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“Consider various factors…”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“This is an important topic…”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“Results may vary…”</a:t>
            </a:r>
            <a:endParaRPr sz="1800">
              <a:ea typeface="Calibri"/>
              <a:cs typeface="Calibri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74F1397-87AC-3278-BB31-B7F721F36265}"/>
              </a:ext>
            </a:extLst>
          </p:cNvPr>
          <p:cNvSpPr>
            <a:spLocks noGrp="1"/>
          </p:cNvSpPr>
          <p:nvPr/>
        </p:nvSpPr>
        <p:spPr>
          <a:xfrm>
            <a:off x="4657569" y="3589208"/>
            <a:ext cx="4038600" cy="15394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1800" b="1" dirty="0"/>
              <a:t>❌ Incomplete</a:t>
            </a:r>
            <a:r>
              <a:rPr sz="1800" dirty="0"/>
              <a:t>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Missing key sections </a:t>
            </a:r>
            <a:endParaRPr lang="en-US" sz="1800">
              <a:ea typeface="Calibri"/>
              <a:cs typeface="Calibri"/>
            </a:endParaRPr>
          </a:p>
          <a:p>
            <a:pPr marL="0" indent="0">
              <a:buNone/>
            </a:pPr>
            <a:r>
              <a:rPr sz="1800" dirty="0"/>
              <a:t>- No specific examples </a:t>
            </a:r>
            <a:endParaRPr lang="en-US" sz="180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800" dirty="0"/>
              <a:t>- Unclear methodology</a:t>
            </a:r>
            <a:endParaRPr sz="1800"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A2DC8A-2EEC-C4C1-D6AE-E3D40AA6BD59}"/>
              </a:ext>
            </a:extLst>
          </p:cNvPr>
          <p:cNvSpPr txBox="1"/>
          <p:nvPr/>
        </p:nvSpPr>
        <p:spPr>
          <a:xfrm>
            <a:off x="352269" y="3214454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Bad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E73EF-3ACA-92F8-6463-EBCB31E04732}"/>
              </a:ext>
            </a:extLst>
          </p:cNvPr>
          <p:cNvSpPr txBox="1"/>
          <p:nvPr/>
        </p:nvSpPr>
        <p:spPr>
          <a:xfrm>
            <a:off x="352268" y="1153306"/>
            <a:ext cx="79522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Good AI Outputs Look Like This:</a:t>
            </a:r>
            <a:r>
              <a:rPr lang="en-US" sz="2400" b="1" dirty="0">
                <a:ea typeface="Calibri"/>
                <a:cs typeface="Calibri"/>
              </a:rPr>
              <a:t>​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🔬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b="1" dirty="0"/>
              <a:t>Discovery Phase (Steps 1-5)</a:t>
            </a:r>
            <a:r>
              <a:rPr dirty="0"/>
              <a:t> </a:t>
            </a:r>
            <a:r>
              <a:rPr lang="en-US" dirty="0"/>
              <a:t> </a:t>
            </a:r>
            <a:endParaRPr lang="en-US" i="1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dirty="0"/>
              <a:t>1. </a:t>
            </a:r>
            <a:r>
              <a:rPr b="1" dirty="0"/>
              <a:t>Idea Generation</a:t>
            </a:r>
            <a:r>
              <a:rPr dirty="0"/>
              <a:t> - Brainstorm hypotheses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2. </a:t>
            </a:r>
            <a:r>
              <a:rPr b="1" dirty="0"/>
              <a:t>Parallel Exploration</a:t>
            </a:r>
            <a:r>
              <a:rPr dirty="0"/>
              <a:t> - Diversify ideas 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3. </a:t>
            </a:r>
            <a:r>
              <a:rPr b="1" dirty="0"/>
              <a:t>Preliminary Testing</a:t>
            </a:r>
            <a:r>
              <a:rPr dirty="0"/>
              <a:t> - Feasibility checks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dirty="0"/>
              <a:t>4. </a:t>
            </a:r>
            <a:r>
              <a:rPr lang="en-US" b="1" dirty="0" err="1"/>
              <a:t>Optimisation</a:t>
            </a:r>
            <a:r>
              <a:rPr dirty="0"/>
              <a:t> - Find best parameters </a:t>
            </a:r>
            <a:r>
              <a:rPr lang="en-US" i="1" dirty="0"/>
              <a:t> 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dirty="0"/>
              <a:t>5. </a:t>
            </a:r>
            <a:r>
              <a:rPr b="1" dirty="0"/>
              <a:t>Full Execution</a:t>
            </a:r>
            <a:r>
              <a:rPr dirty="0"/>
              <a:t> - Main study design</a:t>
            </a:r>
            <a:endParaRPr i="1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10-Step Research Workflow (cont’d) 📝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2000" b="1"/>
              <a:t>Communication Phase (Steps 6-10)</a:t>
            </a:r>
            <a:r>
              <a:rPr lang="en-US" sz="2000"/>
              <a:t> 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2000"/>
          </a:p>
          <a:p>
            <a:pPr>
              <a:lnSpc>
                <a:spcPct val="90000"/>
              </a:lnSpc>
              <a:buAutoNum type="arabicPeriod" startAt="6"/>
            </a:pPr>
            <a:r>
              <a:rPr lang="en-US" sz="2000" b="1"/>
              <a:t>Component Analysis</a:t>
            </a:r>
            <a:r>
              <a:rPr lang="en-US" sz="2000"/>
              <a:t> - What matters most?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Visualization</a:t>
            </a:r>
            <a:r>
              <a:rPr lang="en-US" sz="2000"/>
              <a:t> - Create figures &amp; charts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Writing</a:t>
            </a:r>
            <a:r>
              <a:rPr lang="en-US" sz="2000"/>
              <a:t> - Draft manuscript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Review</a:t>
            </a:r>
            <a:r>
              <a:rPr lang="en-US" sz="2000"/>
              <a:t> - Peer review simulation</a:t>
            </a:r>
            <a:endParaRPr lang="en-US" sz="2000" i="1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 startAt="6"/>
            </a:pPr>
            <a:r>
              <a:rPr lang="en-US" sz="2000" b="1"/>
              <a:t>Iteration</a:t>
            </a:r>
            <a:r>
              <a:rPr lang="en-US" sz="2000"/>
              <a:t> - Continuous improvement</a:t>
            </a:r>
            <a:endParaRPr lang="en-US" sz="2000" i="1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2000" b="1"/>
          </a:p>
          <a:p>
            <a:pPr marL="0" lvl="0" indent="0">
              <a:lnSpc>
                <a:spcPct val="90000"/>
              </a:lnSpc>
              <a:buNone/>
            </a:pPr>
            <a:endParaRPr lang="en-US" sz="2000"/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/>
              <a:t>This mirrors the </a:t>
            </a:r>
            <a:r>
              <a:rPr lang="en-US" sz="2000" b="1"/>
              <a:t>actual scientific method</a:t>
            </a:r>
            <a:r>
              <a:rPr lang="en-US" sz="2000"/>
              <a:t> - we’re just using AI as our assistant!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1: Idea Generation 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The Power of Structured Brainstorming</a:t>
            </a:r>
          </a:p>
          <a:p>
            <a:pPr marL="0" indent="0">
              <a:buNone/>
            </a:pPr>
            <a:r>
              <a:rPr b="1" dirty="0"/>
              <a:t>Prompt Template:</a:t>
            </a:r>
            <a:r>
              <a:rPr lang="en-US" b="1" dirty="0"/>
              <a:t> </a:t>
            </a:r>
            <a:endParaRPr b="1" dirty="0"/>
          </a:p>
          <a:p>
            <a:pPr lvl="0" indent="0">
              <a:buNone/>
            </a:pPr>
            <a:r>
              <a:rPr dirty="0">
                <a:latin typeface="Courier"/>
              </a:rPr>
              <a:t>You are an AI research scientist specializing in Food Science.
Given the following research area, generate 5 distinct and 
innovative scientific hypotheses suitable for a Masters-level 
research paper.
For each hypothesis, include:
- A clear Title
- 3-5 Keywords
- A short Abstract (under 200 words)
- An explanation of its Novelty and Significance
Research Area: [YOUR TOPIC HERE]</a:t>
            </a:r>
          </a:p>
          <a:p>
            <a:pPr marL="1270000" lvl="0" indent="0">
              <a:buNone/>
            </a:pPr>
            <a:r>
              <a:rPr sz="2000" b="1" dirty="0"/>
              <a:t>Pro tip:</a:t>
            </a:r>
            <a:r>
              <a:rPr sz="2000" dirty="0"/>
              <a:t> Replace “Food Science” with your specific field for better results!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 2-3: Exploration &amp; Feasibility 🔍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2: Parallel Exploration </a:t>
            </a:r>
            <a:r>
              <a:rPr b="1" i="1"/>
              <a:t>(12 min)</a:t>
            </a:r>
          </a:p>
          <a:p>
            <a:pPr lvl="0"/>
            <a:r>
              <a:t>Open multiple chat sessions</a:t>
            </a:r>
          </a:p>
          <a:p>
            <a:pPr lvl="0"/>
            <a:r>
              <a:t>Generate non-overlapping ideas</a:t>
            </a:r>
          </a:p>
          <a:p>
            <a:pPr lvl="0"/>
            <a:r>
              <a:t>Score and rank all options</a:t>
            </a:r>
          </a:p>
          <a:p>
            <a:pPr lvl="0"/>
            <a:r>
              <a:rPr b="1"/>
              <a:t>Output:</a:t>
            </a:r>
            <a:r>
              <a:t> 10-15 diverse hypotheses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Step 3: Preliminary Testing </a:t>
            </a:r>
            <a:r>
              <a:rPr b="1" i="1"/>
              <a:t>(10 min)</a:t>
            </a:r>
          </a:p>
          <a:p>
            <a:pPr lvl="0"/>
            <a:r>
              <a:t>Select top hypothesis</a:t>
            </a:r>
          </a:p>
          <a:p>
            <a:pPr lvl="0"/>
            <a:r>
              <a:t>Design minimal experiment</a:t>
            </a:r>
          </a:p>
          <a:p>
            <a:pPr lvl="0"/>
            <a:r>
              <a:t>Generate expected data</a:t>
            </a:r>
          </a:p>
          <a:p>
            <a:pPr lvl="0"/>
            <a:r>
              <a:rPr b="1"/>
              <a:t>Output:</a:t>
            </a:r>
            <a:r>
              <a:t> Feasibility confirmed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6D5264-A8F1-F3FF-80CF-702511EA3593}"/>
              </a:ext>
            </a:extLst>
          </p:cNvPr>
          <p:cNvSpPr txBox="1"/>
          <p:nvPr/>
        </p:nvSpPr>
        <p:spPr>
          <a:xfrm>
            <a:off x="736393" y="4179445"/>
            <a:ext cx="830829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egoe UI"/>
              </a:rPr>
              <a:t>Key insight:</a:t>
            </a:r>
            <a:r>
              <a:rPr lang="en-US" sz="2400" dirty="0">
                <a:cs typeface="Segoe UI"/>
              </a:rPr>
              <a:t> Step 2 prevents tunnel vision - you see ALL possibilities before committing!</a:t>
            </a:r>
            <a:r>
              <a:rPr lang="en-US" sz="24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4-6: The Research Core 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Building Your Study</a:t>
            </a:r>
          </a:p>
          <a:p>
            <a:pPr marL="0" lvl="0" indent="0">
              <a:buNone/>
            </a:pPr>
            <a:r>
              <a:rPr b="1"/>
              <a:t>Step 4: Optimization</a:t>
            </a:r>
            <a:r>
              <a:t> </a:t>
            </a:r>
            <a:r>
              <a:rPr i="1"/>
              <a:t>(15 min)</a:t>
            </a:r>
            <a:r>
              <a:t> - Test variable combinations - Define success criteria - Find the “sweet spot”</a:t>
            </a:r>
          </a:p>
          <a:p>
            <a:pPr marL="0" lvl="0" indent="0">
              <a:buNone/>
            </a:pPr>
            <a:r>
              <a:rPr b="1"/>
              <a:t>Step 5: Full Execution</a:t>
            </a:r>
            <a:r>
              <a:t> </a:t>
            </a:r>
            <a:r>
              <a:rPr i="1"/>
              <a:t>(15 min)</a:t>
            </a:r>
            <a:r>
              <a:t> - Detailed methodology - Comprehensive data tables - Statistical measures</a:t>
            </a:r>
          </a:p>
          <a:p>
            <a:pPr marL="0" lvl="0" indent="0">
              <a:buNone/>
            </a:pPr>
            <a:r>
              <a:rPr b="1"/>
              <a:t>Step 6: Component Analysis</a:t>
            </a:r>
            <a:r>
              <a:t> </a:t>
            </a:r>
            <a:r>
              <a:rPr i="1"/>
              <a:t>(8 min)</a:t>
            </a:r>
            <a:r>
              <a:t> - What ingredients matter? - Ablation studies - Understanding mechanisms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Steps 7-10: Communication &amp; Refinement 📊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7: Visualization</a:t>
            </a:r>
            <a:r>
              <a:t> </a:t>
            </a:r>
            <a:r>
              <a:rPr i="1"/>
              <a:t>(10 min)</a:t>
            </a:r>
            <a:r>
              <a:t> - Generate scientific figures - Write clear captions - Visual storytelling</a:t>
            </a:r>
          </a:p>
          <a:p>
            <a:pPr marL="0" lvl="0" indent="0">
              <a:buNone/>
            </a:pPr>
            <a:r>
              <a:rPr b="1"/>
              <a:t>Step 8: Manuscript Writing</a:t>
            </a:r>
            <a:r>
              <a:t> </a:t>
            </a:r>
            <a:r>
              <a:rPr i="1"/>
              <a:t>(12 min)</a:t>
            </a:r>
            <a:r>
              <a:t> - Complete paper draft - All sections included - Proper citations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Step 9: Peer Review</a:t>
            </a:r>
            <a:r>
              <a:t> </a:t>
            </a:r>
            <a:r>
              <a:rPr i="1"/>
              <a:t>(5 min)</a:t>
            </a:r>
            <a:r>
              <a:t> - Critical evaluation - Scoring rubric - Actionable feedback</a:t>
            </a:r>
          </a:p>
          <a:p>
            <a:pPr marL="0" lvl="0" indent="0">
              <a:buNone/>
            </a:pPr>
            <a:r>
              <a:rPr b="1"/>
              <a:t>Step 10: Iteration</a:t>
            </a:r>
            <a:r>
              <a:t> </a:t>
            </a:r>
            <a:r>
              <a:rPr i="1"/>
              <a:t>(5 min)</a:t>
            </a:r>
            <a:r>
              <a:t> - Address weaknesses - Refine sections - Achieve excellence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 algn="l" defTabSz="914400">
              <a:lnSpc>
                <a:spcPct val="90000"/>
              </a:lnSpc>
            </a:pPr>
            <a:r>
              <a:rPr lang="en-US" sz="4100"/>
              <a:t>Welcome!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-228600" defTabSz="914400">
              <a:lnSpc>
                <a:spcPct val="90000"/>
              </a:lnSpc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n-US" sz="1700" b="1"/>
              <a:t>Today’s Journey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Understanding your AI assistant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Why structure beats magic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A proven 10-step research workflow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/>
              <a:t>Live demonstration</a:t>
            </a:r>
          </a:p>
          <a:p>
            <a:pPr lv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/>
              <a:t>Your roadmap to AI-powered research</a:t>
            </a:r>
          </a:p>
        </p:txBody>
      </p:sp>
      <p:pic>
        <p:nvPicPr>
          <p:cNvPr id="4" name="Picture 1" descr="./images/ai-research-assistant.png"/>
          <p:cNvPicPr>
            <a:picLocks noGrp="1" noChangeAspect="1"/>
          </p:cNvPicPr>
          <p:nvPr/>
        </p:nvPicPr>
        <p:blipFill>
          <a:blip r:embed="rId3"/>
          <a:srcRect l="21683" r="11364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13AF6-A727-EE29-2D52-F1FB3BEA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The Complete Workflow</a:t>
            </a:r>
          </a:p>
          <a:p>
            <a:endParaRPr lang="en-US" sz="1500" b="1" dirty="0">
              <a:ea typeface="Calibri"/>
              <a:cs typeface="Calibri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2591122"/>
              </p:ext>
            </p:extLst>
          </p:nvPr>
        </p:nvGraphicFramePr>
        <p:xfrm>
          <a:off x="1703257" y="1200150"/>
          <a:ext cx="6172200" cy="328505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31208013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86010998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3099152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Step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Task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1" i="0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Output</a:t>
                      </a:r>
                      <a:endParaRPr lang="en-US" b="1" i="0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25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Idea Generation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 hypotheses table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729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555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Parallel Exploration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10-15 total ideas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15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Feasibility Testing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Experimental plan + data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9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Optimization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Best parameters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516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Study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Complete methodology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09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Component Analysis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Key factors identified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595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Visualization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Figures + captions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2453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Writing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Full paper draft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0746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Review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Feedback report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2484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Iteration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ts val="1650"/>
                        </a:lnSpc>
                        <a:buNone/>
                      </a:pPr>
                      <a:r>
                        <a:rPr lang="en-US" sz="1350" b="0" i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Refined manuscript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90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944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55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When AI Goes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Hallucination Alert!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B87DA23-8EAF-222E-AE7C-7E4C5AAD144F}"/>
              </a:ext>
            </a:extLst>
          </p:cNvPr>
          <p:cNvSpPr>
            <a:spLocks noGrp="1"/>
          </p:cNvSpPr>
          <p:nvPr/>
        </p:nvSpPr>
        <p:spPr>
          <a:xfrm>
            <a:off x="457201" y="1912184"/>
            <a:ext cx="4113550" cy="27667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Made-up Citations:</a:t>
            </a:r>
            <a:r>
              <a:rPr dirty="0"/>
              <a:t> &gt; “According to Smith et al. (2023), fermentation at 45°C increases yield by 23%”</a:t>
            </a:r>
          </a:p>
          <a:p>
            <a:pPr marL="0" lvl="0" indent="0">
              <a:buNone/>
            </a:pPr>
            <a:r>
              <a:rPr b="1" dirty="0"/>
              <a:t>Reality:</a:t>
            </a:r>
            <a:r>
              <a:rPr dirty="0"/>
              <a:t> Paper doesn’t exist!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D0CDCF-A869-DB07-790C-D97C5A2AE544}"/>
              </a:ext>
            </a:extLst>
          </p:cNvPr>
          <p:cNvSpPr>
            <a:spLocks noGrp="1"/>
          </p:cNvSpPr>
          <p:nvPr/>
        </p:nvSpPr>
        <p:spPr>
          <a:xfrm>
            <a:off x="4676307" y="1912184"/>
            <a:ext cx="4010494" cy="2766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/>
              <a:t>Plausible but Wrong Data:</a:t>
            </a:r>
            <a:r>
              <a:t> &gt; “Oat milk contains 15g protein per 100ml”</a:t>
            </a:r>
          </a:p>
          <a:p>
            <a:pPr marL="0" lvl="0" indent="0">
              <a:buNone/>
            </a:pPr>
            <a:r>
              <a:rPr b="1"/>
              <a:t>Reality:</a:t>
            </a:r>
            <a:r>
              <a:t> Usually 1-3g per 100ml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You Should Do: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lvl="0" indent="-342900">
              <a:buAutoNum type="arabicPeriod"/>
            </a:pPr>
            <a:r>
              <a:rPr b="1" dirty="0"/>
              <a:t>Always verify</a:t>
            </a:r>
            <a:r>
              <a:rPr dirty="0"/>
              <a:t> numerical claims</a:t>
            </a:r>
          </a:p>
          <a:p>
            <a:pPr marL="342900" lvl="0" indent="-342900">
              <a:buAutoNum type="arabicPeriod"/>
            </a:pPr>
            <a:r>
              <a:rPr b="1" dirty="0"/>
              <a:t>Check citations</a:t>
            </a:r>
            <a:r>
              <a:rPr dirty="0"/>
              <a:t> before using them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Cross-reference</a:t>
            </a:r>
            <a:r>
              <a:rPr dirty="0"/>
              <a:t> with reliable sources</a:t>
            </a:r>
            <a:endParaRPr dirty="0">
              <a:ea typeface="Calibri"/>
              <a:cs typeface="Calibri"/>
            </a:endParaRPr>
          </a:p>
          <a:p>
            <a:pPr marL="342900" lvl="0" indent="-342900">
              <a:buAutoNum type="arabicPeriod"/>
            </a:pPr>
            <a:r>
              <a:rPr b="1" dirty="0"/>
              <a:t>Use AI for structure</a:t>
            </a:r>
            <a:r>
              <a:rPr dirty="0"/>
              <a:t>, not facts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Remember:</a:t>
            </a:r>
            <a:r>
              <a:rPr dirty="0"/>
              <a:t> AI is confident even when wrong!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Ethical Guidelines: Using AI in Academic Work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8481" y="126008"/>
            <a:ext cx="5836034" cy="4887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The Right Way to Cite AI Assistance 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300" b="1" dirty="0"/>
              <a:t>In your methods section:</a:t>
            </a:r>
            <a:r>
              <a:rPr lang="en-US" sz="1300" dirty="0"/>
              <a:t> &gt; “Hypothesis generation and experimental design were developed with assistance from Microsoft Copilot (Microsoft Corporation, 2024). All outputs were verified against peer-reviewed literature.”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Requires Citation: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Idea generation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Statistical analysis suggestions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Writing structure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✅ Data interpretation ideas</a:t>
            </a:r>
            <a:endParaRPr lang="en-US" sz="1300" dirty="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300" b="1" dirty="0"/>
              <a:t>What Doesn’t:</a:t>
            </a:r>
            <a:endParaRPr lang="en-US" sz="1300" b="1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Grammar checking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Simple calculations</a:t>
            </a:r>
            <a:endParaRPr lang="en-US" sz="1300" dirty="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300" dirty="0"/>
              <a:t>Basic formatting</a:t>
            </a:r>
            <a:endParaRPr lang="en-US" sz="1300" dirty="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300" b="1" dirty="0"/>
          </a:p>
          <a:p>
            <a:pPr marL="0" lvl="0" indent="0">
              <a:lnSpc>
                <a:spcPct val="90000"/>
              </a:lnSpc>
              <a:buNone/>
            </a:pPr>
            <a:r>
              <a:rPr lang="en-US" sz="1300" b="1" dirty="0"/>
              <a:t>Bottom line:</a:t>
            </a:r>
            <a:r>
              <a:rPr lang="en-US" sz="1300" dirty="0"/>
              <a:t> When in doubt, cite it. Transparency builds trust.</a:t>
            </a:r>
            <a:endParaRPr lang="en-US" sz="1300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Live Demo Time! 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Your Choice: Which Research Should We Explore?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525AEA-C55C-C9F1-C3B3-DEBFEE5D44CE}"/>
              </a:ext>
            </a:extLst>
          </p:cNvPr>
          <p:cNvSpPr>
            <a:spLocks noGrp="1"/>
          </p:cNvSpPr>
          <p:nvPr/>
        </p:nvSpPr>
        <p:spPr>
          <a:xfrm>
            <a:off x="466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b="1" dirty="0"/>
              <a:t>Option A: 🥛 Fermentation Study</a:t>
            </a:r>
            <a:r>
              <a:rPr dirty="0"/>
              <a:t> - Oat milk fermentation - pH, cell counts, viscosity - 3 treatments over 48 hours</a:t>
            </a:r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r>
              <a:rPr b="1" dirty="0"/>
              <a:t>Option B: 📅 Shelf Life Analysis</a:t>
            </a:r>
            <a:r>
              <a:rPr dirty="0"/>
              <a:t> - Yogurt alternatives - Microbial &amp; sensory data - 4 products over 30 days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1231B4D-88E1-2D06-6C26-D5578C181FBE}"/>
              </a:ext>
            </a:extLst>
          </p:cNvPr>
          <p:cNvSpPr>
            <a:spLocks noGrp="1"/>
          </p:cNvSpPr>
          <p:nvPr/>
        </p:nvSpPr>
        <p:spPr>
          <a:xfrm>
            <a:off x="4657569" y="1846602"/>
            <a:ext cx="4038600" cy="2776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sz="1900" b="1" dirty="0"/>
              <a:t>Option C: 👅 Sensory Panel</a:t>
            </a:r>
            <a:r>
              <a:rPr sz="1900" dirty="0"/>
              <a:t> - Plant-based cheese - 50 panelists - Texture, flavor, preference</a:t>
            </a:r>
            <a:endParaRPr lang="en-US" sz="1900"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sz="1900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sz="1900" b="1"/>
              <a:t>Option D: 🧪 Process Optimization</a:t>
            </a:r>
            <a:r>
              <a:rPr sz="1900"/>
              <a:t> - Protein extraction yields - Temperature vs pH effects - Response surface data</a:t>
            </a:r>
            <a:endParaRPr sz="19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🗳️ Vote Now!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41E4F0-95D3-15F6-065B-47FBA689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1489" b="20000"/>
          <a:stretch>
            <a:fillRect/>
          </a:stretch>
        </p:blipFill>
        <p:spPr>
          <a:xfrm>
            <a:off x="211667" y="1168754"/>
            <a:ext cx="8752416" cy="32572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Demo: Bad vs. Good Prompting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 dirty="0"/>
              <a:t>Let’s try both approaches…</a:t>
            </a:r>
            <a:endParaRPr lang="en-US" b="1" i="1" dirty="0">
              <a:ea typeface="Calibri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FBA522-3C20-CA84-EB35-A476C5E7AC55}"/>
              </a:ext>
            </a:extLst>
          </p:cNvPr>
          <p:cNvSpPr>
            <a:spLocks noGrp="1"/>
          </p:cNvSpPr>
          <p:nvPr/>
        </p:nvSpPr>
        <p:spPr>
          <a:xfrm>
            <a:off x="410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First: The “Everything” Prompt </a:t>
            </a:r>
            <a:r>
              <a:rPr b="1" i="1"/>
              <a:t>(3 min)</a:t>
            </a:r>
          </a:p>
          <a:p>
            <a:pPr marL="0" lvl="0" indent="0">
              <a:buNone/>
            </a:pPr>
            <a:r>
              <a:rPr i="1"/>
              <a:t>Watch what happens when we ask for too much at once</a:t>
            </a:r>
          </a:p>
          <a:p>
            <a:pPr marL="0" lvl="0" indent="0">
              <a:buNone/>
            </a:pPr>
            <a:r>
              <a:t>“Analyze [winning dataset], create graphs, write conclusions, and suggest future research”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AF7057F-1B0B-B983-BDCA-3AAF419823B7}"/>
              </a:ext>
            </a:extLst>
          </p:cNvPr>
          <p:cNvSpPr>
            <a:spLocks noGrp="1"/>
          </p:cNvSpPr>
          <p:nvPr/>
        </p:nvSpPr>
        <p:spPr>
          <a:xfrm>
            <a:off x="4601356" y="1893446"/>
            <a:ext cx="4038600" cy="2691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Bef>
                <a:spcPts val="3000"/>
              </a:spcBef>
              <a:buNone/>
            </a:pPr>
            <a:r>
              <a:rPr b="1"/>
              <a:t>Then: Our Structured Approach </a:t>
            </a:r>
            <a:r>
              <a:rPr b="1" i="1"/>
              <a:t>(7 min)</a:t>
            </a:r>
          </a:p>
          <a:p>
            <a:pPr marL="0" lvl="0" indent="0">
              <a:buNone/>
            </a:pPr>
            <a:r>
              <a:rPr i="1"/>
              <a:t>See the difference when we break it down</a:t>
            </a:r>
          </a:p>
          <a:p>
            <a:pPr marL="0" lvl="0" indent="0">
              <a:buNone/>
            </a:pPr>
            <a:r>
              <a:t>Steps 1 → 3 → 7 in sequence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39B2B-7500-98C7-8D54-9AB7F39EDD9E}"/>
              </a:ext>
            </a:extLst>
          </p:cNvPr>
          <p:cNvSpPr txBox="1"/>
          <p:nvPr/>
        </p:nvSpPr>
        <p:spPr>
          <a:xfrm>
            <a:off x="408484" y="4582306"/>
            <a:ext cx="82427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Pay attention to:</a:t>
            </a:r>
            <a:r>
              <a:rPr lang="en-US" sz="2400"/>
              <a:t> Response quality, detail level, and actionability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Troubleshooting Common Issues 🔧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gives generic </a:t>
            </a:r>
            <a:r>
              <a:rPr lang="en-US" dirty="0"/>
              <a:t>responses</a:t>
            </a:r>
          </a:p>
          <a:p>
            <a:pPr marL="0" indent="0">
              <a:buNone/>
            </a:pPr>
            <a:r>
              <a:rPr lang="en-US" b="1" dirty="0"/>
              <a:t>Solution</a:t>
            </a:r>
            <a:r>
              <a:rPr b="1" dirty="0"/>
              <a:t>:</a:t>
            </a:r>
            <a:r>
              <a:rPr dirty="0"/>
              <a:t> Add more specific requirements to your prompt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Getting confused by long conversations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Start a new chat session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b="1" dirty="0"/>
              <a:t>Problem:</a:t>
            </a:r>
            <a:r>
              <a:rPr dirty="0"/>
              <a:t> AI refuses to help</a:t>
            </a:r>
            <a:endParaRPr lang="en-US" dirty="0">
              <a:ea typeface="Calibri"/>
              <a:cs typeface="Calibri"/>
            </a:endParaRPr>
          </a:p>
          <a:p>
            <a:pPr marL="0" lvl="0" indent="0">
              <a:buNone/>
            </a:pPr>
            <a:r>
              <a:rPr b="1" dirty="0"/>
              <a:t>Solution:</a:t>
            </a:r>
            <a:r>
              <a:rPr dirty="0"/>
              <a:t> Rephrase more academically, avoid trigger words</a:t>
            </a:r>
            <a:endParaRPr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Universal fix:</a:t>
            </a:r>
            <a:r>
              <a:rPr dirty="0"/>
              <a:t> When stuck, start fresh with a clearer, more specific prompt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Understanding AI Limitations ⚠️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Critical Things to Know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BDC302-DAB9-B41D-D5CF-45771925FC3E}"/>
              </a:ext>
            </a:extLst>
          </p:cNvPr>
          <p:cNvSpPr>
            <a:spLocks noGrp="1"/>
          </p:cNvSpPr>
          <p:nvPr/>
        </p:nvSpPr>
        <p:spPr>
          <a:xfrm>
            <a:off x="457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Hallucinations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AI can “make up” information </a:t>
            </a:r>
            <a:endParaRPr lang="en-US" dirty="0"/>
          </a:p>
          <a:p>
            <a:pPr marL="0" indent="0">
              <a:buNone/>
            </a:pPr>
            <a:r>
              <a:rPr dirty="0"/>
              <a:t>- Fake citations are common </a:t>
            </a:r>
            <a:endParaRPr lang="en-US"/>
          </a:p>
          <a:p>
            <a:pPr marL="0" indent="0">
              <a:buNone/>
            </a:pPr>
            <a:r>
              <a:rPr dirty="0"/>
              <a:t>- Always verify sources </a:t>
            </a:r>
            <a:endParaRPr lang="en-US" dirty="0"/>
          </a:p>
          <a:p>
            <a:pPr marL="0" lvl="0" indent="0">
              <a:buNone/>
            </a:pPr>
            <a:r>
              <a:rPr dirty="0"/>
              <a:t>- May invent plausible-sounding data</a:t>
            </a:r>
            <a:endParaRPr>
              <a:ea typeface="Calibri"/>
              <a:cs typeface="Calibri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0E04089-FF75-BB2F-AFF0-9F47113A6D48}"/>
              </a:ext>
            </a:extLst>
          </p:cNvPr>
          <p:cNvSpPr>
            <a:spLocks noGrp="1"/>
          </p:cNvSpPr>
          <p:nvPr/>
        </p:nvSpPr>
        <p:spPr>
          <a:xfrm>
            <a:off x="4648200" y="2165143"/>
            <a:ext cx="4038600" cy="1773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b="1" dirty="0"/>
              <a:t>Other Limitations</a:t>
            </a:r>
            <a:r>
              <a:rPr dirty="0"/>
              <a:t> </a:t>
            </a:r>
            <a:endParaRPr lang="en-US" dirty="0"/>
          </a:p>
          <a:p>
            <a:pPr marL="0" indent="0">
              <a:buNone/>
            </a:pPr>
            <a:r>
              <a:rPr dirty="0"/>
              <a:t>- Knowledge cutoff dates </a:t>
            </a:r>
            <a:endParaRPr lang="en-US" dirty="0"/>
          </a:p>
          <a:p>
            <a:pPr marL="0" indent="0">
              <a:buNone/>
            </a:pPr>
            <a:r>
              <a:rPr dirty="0"/>
              <a:t>- Can’t access real databases </a:t>
            </a:r>
            <a:endParaRPr lang="en-US"/>
          </a:p>
          <a:p>
            <a:pPr marL="0" indent="0">
              <a:buNone/>
            </a:pPr>
            <a:r>
              <a:rPr dirty="0"/>
              <a:t>- No actual lab work </a:t>
            </a:r>
            <a:endParaRPr lang="en-US" dirty="0"/>
          </a:p>
          <a:p>
            <a:pPr marL="0" lvl="0" indent="0">
              <a:buNone/>
            </a:pPr>
            <a:r>
              <a:rPr dirty="0"/>
              <a:t>- Context window limits</a:t>
            </a:r>
            <a:endParaRPr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891" y="839273"/>
            <a:ext cx="3464954" cy="34649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305" y="1047514"/>
            <a:ext cx="2430380" cy="304847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Golden Rule for Research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6512790" y="705861"/>
            <a:ext cx="2240924" cy="2240924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536" y="3585744"/>
            <a:ext cx="409575" cy="4095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7614" y="1144524"/>
            <a:ext cx="4152298" cy="295146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b="1"/>
              <a:t>Never trust, always verify!</a:t>
            </a:r>
            <a:r>
              <a:t> Use AI for ideation and structure, but validate all facts, citations, and data.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Quick System Check! 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Do you have access to:</a:t>
            </a:r>
          </a:p>
          <a:p>
            <a:pPr lvl="0"/>
            <a:r>
              <a:t>✅ Microsoft Copilot (copilot.microsoft.com)</a:t>
            </a:r>
          </a:p>
          <a:p>
            <a:pPr lvl="0"/>
            <a:r>
              <a:t>✅ Internet connection</a:t>
            </a:r>
          </a:p>
          <a:p>
            <a:pPr lvl="0"/>
            <a:r>
              <a:t>✅ Ability to download files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22421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buNone/>
            </a:pPr>
            <a:r>
              <a:rPr b="1" dirty="0"/>
              <a:t>Can’t Access Copilot?</a:t>
            </a:r>
          </a:p>
          <a:p>
            <a:pPr lvl="0"/>
            <a:r>
              <a:rPr dirty="0"/>
              <a:t>Try ChatGPT (chat.openai.com) - free tier works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Claude (claude.ai) - also free</a:t>
            </a:r>
            <a:endParaRPr dirty="0">
              <a:ea typeface="Calibri"/>
              <a:cs typeface="Calibri"/>
            </a:endParaRPr>
          </a:p>
          <a:p>
            <a:pPr lvl="0"/>
            <a:r>
              <a:rPr b="1" dirty="0"/>
              <a:t>Key point:</a:t>
            </a:r>
            <a:r>
              <a:rPr dirty="0"/>
              <a:t> The principles work with ANY AI assistant</a:t>
            </a:r>
            <a:endParaRPr dirty="0"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658A88-B42B-D47E-5122-2978A01AB499}"/>
              </a:ext>
            </a:extLst>
          </p:cNvPr>
          <p:cNvSpPr txBox="1"/>
          <p:nvPr/>
        </p:nvSpPr>
        <p:spPr>
          <a:xfrm>
            <a:off x="764498" y="3992068"/>
            <a:ext cx="7615003" cy="4154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100" b="1" dirty="0">
                <a:cs typeface="Segoe UI"/>
              </a:rPr>
              <a:t>Timing:</a:t>
            </a:r>
            <a:r>
              <a:rPr lang="en-US" sz="2100" dirty="0">
                <a:cs typeface="Segoe UI"/>
              </a:rPr>
              <a:t> We’ll have troubleshooting breaks at 15 and 35 minutes!</a:t>
            </a:r>
            <a:r>
              <a:rPr lang="en-US" sz="2100" dirty="0">
                <a:ea typeface="Calibri"/>
                <a:cs typeface="Calibri"/>
              </a:rPr>
              <a:t>​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Key Takeaways 🎓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buAutoNum type="arabicPeriod"/>
            </a:pPr>
            <a:r>
              <a:rPr lang="en-US" sz="2000" b="1"/>
              <a:t>One Task, One Prompt</a:t>
            </a:r>
            <a:r>
              <a:rPr lang="en-US" sz="2000"/>
              <a:t> - Your golden rule </a:t>
            </a: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Structure = Success</a:t>
            </a:r>
            <a:r>
              <a:rPr lang="en-US" sz="2000"/>
              <a:t> - Guide the AI step-by-step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Iterate &amp; Refine</a:t>
            </a:r>
            <a:r>
              <a:rPr lang="en-US" sz="2000"/>
              <a:t> - Fix what needs fixing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Think Like a Manager</a:t>
            </a:r>
            <a:r>
              <a:rPr lang="en-US" sz="2000"/>
              <a:t> - You’re the boss!</a:t>
            </a:r>
            <a:endParaRPr lang="en-US" sz="2000">
              <a:ea typeface="Calibri"/>
              <a:cs typeface="Calibri"/>
            </a:endParaRPr>
          </a:p>
          <a:p>
            <a:pPr marL="342900" lvl="0" indent="-342900">
              <a:lnSpc>
                <a:spcPct val="90000"/>
              </a:lnSpc>
              <a:buAutoNum type="arabicPeriod"/>
            </a:pPr>
            <a:r>
              <a:rPr lang="en-US" sz="2000" b="1"/>
              <a:t>Always Verify</a:t>
            </a:r>
            <a:r>
              <a:rPr lang="en-US" sz="2000"/>
              <a:t> - AI assists, you validate</a:t>
            </a:r>
            <a:endParaRPr lang="en-US" sz="20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2000" b="1"/>
              <a:t>Next Session Preview 👀</a:t>
            </a:r>
            <a:endParaRPr lang="en-US" sz="20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Hands-on practice with all 10 steps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Building your own AI research agent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/>
              <a:t>Advanced techniques and shortcuts</a:t>
            </a:r>
            <a:endParaRPr lang="en-US" sz="20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2000" b="1"/>
              <a:t>Bring a research topic you’re curious about!</a:t>
            </a:r>
            <a:endParaRPr lang="en-US" sz="2000" b="1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Your Mission (Should You Choose to Accept) 🎯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Before Next Session:</a:t>
            </a:r>
          </a:p>
          <a:p>
            <a:pPr marL="342900" lvl="0" indent="-342900">
              <a:buAutoNum type="arabicPeriod"/>
            </a:pPr>
            <a:r>
              <a:rPr b="1"/>
              <a:t>Think</a:t>
            </a:r>
            <a:r>
              <a:t> of a research topic you’re interested in</a:t>
            </a:r>
          </a:p>
          <a:p>
            <a:pPr marL="342900" lvl="0" indent="-342900">
              <a:buAutoNum type="arabicPeriod"/>
            </a:pPr>
            <a:r>
              <a:rPr b="1"/>
              <a:t>Try</a:t>
            </a:r>
            <a:r>
              <a:t> the idea generation prompt on your own</a:t>
            </a:r>
          </a:p>
          <a:p>
            <a:pPr marL="342900" lvl="0" indent="-342900">
              <a:buAutoNum type="arabicPeriod"/>
            </a:pPr>
            <a:r>
              <a:rPr b="1"/>
              <a:t>Note</a:t>
            </a:r>
            <a:r>
              <a:t> what works and what doesn’t</a:t>
            </a:r>
          </a:p>
          <a:p>
            <a:pPr marL="342900" lvl="0" indent="-342900">
              <a:buAutoNum type="arabicPeriod"/>
            </a:pPr>
            <a:r>
              <a:rPr b="1"/>
              <a:t>Bookmark</a:t>
            </a:r>
            <a:r>
              <a:t> copilot.microsoft.com or your preferred AI tool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6571" y="935831"/>
            <a:ext cx="6858000" cy="2255585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3741" y="1081629"/>
            <a:ext cx="6436518" cy="16329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defTabSz="914400">
              <a:lnSpc>
                <a:spcPct val="90000"/>
              </a:lnSpc>
            </a:pPr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Remember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65904" y="2934241"/>
            <a:ext cx="5419335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5241" y="2971800"/>
            <a:ext cx="5293518" cy="4357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 algn="ctr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16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You’re not learning to use AI - you’re learning to </a:t>
            </a:r>
            <a:r>
              <a:rPr lang="en-US" sz="1600" b="1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manage</a:t>
            </a:r>
            <a:r>
              <a:rPr lang="en-US" sz="16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AI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6"/>
            <a:ext cx="3276451" cy="1467631"/>
          </a:xfrm>
        </p:spPr>
        <p:txBody>
          <a:bodyPr anchor="b">
            <a:normAutofit/>
          </a:bodyPr>
          <a:lstStyle/>
          <a:p>
            <a:pPr marL="0" lvl="0" indent="0">
              <a:buNone/>
            </a:pPr>
            <a:r>
              <a:rPr lang="en-US" sz="4100"/>
              <a:t>Questions?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2154674"/>
            <a:ext cx="3182691" cy="2490501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lang="en-US" sz="1700" b="1"/>
              <a:t>Let’s Discuss!</a:t>
            </a:r>
          </a:p>
          <a:p>
            <a:r>
              <a:rPr lang="en-US" sz="1700" dirty="0">
                <a:ea typeface="Calibri"/>
                <a:cs typeface="Calibri"/>
              </a:rPr>
              <a:t>Concerns about the workflow?</a:t>
            </a:r>
          </a:p>
          <a:p>
            <a:r>
              <a:rPr lang="en-US" sz="1700" dirty="0">
                <a:ea typeface="Calibri"/>
                <a:cs typeface="Calibri"/>
              </a:rPr>
              <a:t>Technical questions?</a:t>
            </a:r>
          </a:p>
          <a:p>
            <a:r>
              <a:rPr lang="en-US" sz="1700" dirty="0">
                <a:ea typeface="Calibri"/>
                <a:cs typeface="Calibri"/>
              </a:rPr>
              <a:t>Want to see another demo?</a:t>
            </a:r>
          </a:p>
          <a:p>
            <a:r>
              <a:rPr lang="en-US" sz="1700" dirty="0">
                <a:ea typeface="Calibri"/>
                <a:cs typeface="Calibri"/>
              </a:rPr>
              <a:t>Ethical considerations?</a:t>
            </a:r>
          </a:p>
          <a:p>
            <a:pPr marL="0" indent="0">
              <a:spcBef>
                <a:spcPts val="3000"/>
              </a:spcBef>
              <a:buNone/>
            </a:pPr>
            <a:endParaRPr lang="en-US" sz="1700" b="1">
              <a:ea typeface="Calibri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E6275-495E-3F4A-1F49-E9886892BFE2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rcRect l="15183" r="17865"/>
          <a:stretch>
            <a:fillRect/>
          </a:stretch>
        </p:blipFill>
        <p:spPr bwMode="auto">
          <a:xfrm>
            <a:off x="3983776" y="10"/>
            <a:ext cx="5159081" cy="51434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058A88-2D61-AED3-2D24-CF9AD19291C6}"/>
              </a:ext>
            </a:extLst>
          </p:cNvPr>
          <p:cNvSpPr>
            <a:spLocks noGrp="1"/>
          </p:cNvSpPr>
          <p:nvPr/>
        </p:nvSpPr>
        <p:spPr>
          <a:xfrm>
            <a:off x="457200" y="1959028"/>
            <a:ext cx="4038600" cy="23638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287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34290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574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003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432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086100" indent="-34290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endParaRPr lang="en-US" dirty="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80060"/>
            <a:ext cx="3614166" cy="1110996"/>
          </a:xfrm>
        </p:spPr>
        <p:txBody>
          <a:bodyPr anchor="b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3500"/>
              <a:t>Resources &amp; Links 📚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202" y="1995678"/>
            <a:ext cx="3614166" cy="26609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Everything You Need</a:t>
            </a:r>
          </a:p>
          <a:p>
            <a:pPr>
              <a:lnSpc>
                <a:spcPct val="90000"/>
              </a:lnSpc>
            </a:pPr>
            <a:r>
              <a:rPr lang="en-US" sz="1700" b="1"/>
              <a:t>Presentation slides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All datasets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 b="1"/>
              <a:t>Audio version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Video explainer</a:t>
            </a:r>
            <a:endParaRPr lang="en-US" sz="1700"/>
          </a:p>
          <a:p>
            <a:pPr lvl="0">
              <a:lnSpc>
                <a:spcPct val="90000"/>
              </a:lnSpc>
            </a:pPr>
            <a:r>
              <a:rPr lang="en-US" sz="1700" b="1"/>
              <a:t>Quick reference</a:t>
            </a:r>
            <a:endParaRPr lang="en-US" sz="1700"/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lvl="0" indent="0">
              <a:lnSpc>
                <a:spcPct val="90000"/>
              </a:lnSpc>
              <a:buNone/>
            </a:pPr>
            <a:r>
              <a:rPr lang="en-US" sz="1700" i="1"/>
              <a:t>Created with assistance from Claude (Anthropic)</a:t>
            </a:r>
            <a:endParaRPr lang="en-US" sz="1700" i="1"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A7A4FD-AF56-3466-0BDC-1F490EAC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725" y="0"/>
            <a:ext cx="51054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The Problem: The “Everything” Prompt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Have you ever tried this?</a:t>
            </a:r>
          </a:p>
          <a:p>
            <a:pPr lvl="0"/>
            <a:r>
              <a:t>You ask AI to do a huge task all at once…</a:t>
            </a:r>
          </a:p>
          <a:p>
            <a:pPr lvl="0"/>
            <a:r>
              <a:t>“Analyse high-pressure processing for juice shelf life, tell me pros and cons, design an experiment for Vitamin C in orange juice, write the methods, and create expected results table”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What do you get back? 😕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dirty="0"/>
              <a:t>❌ Shallow, generic summary</a:t>
            </a:r>
          </a:p>
          <a:p>
            <a:pPr lvl="0"/>
            <a:r>
              <a:rPr dirty="0"/>
              <a:t>❌ Forgets half your instructions</a:t>
            </a:r>
            <a:endParaRPr dirty="0">
              <a:ea typeface="Calibri"/>
              <a:cs typeface="Calibri"/>
            </a:endParaRPr>
          </a:p>
          <a:p>
            <a:pPr lvl="0"/>
            <a:r>
              <a:rPr dirty="0"/>
              <a:t>❌ Messy, unusable output</a:t>
            </a:r>
            <a:endParaRPr dirty="0">
              <a:ea typeface="Calibri"/>
              <a:cs typeface="Calibri"/>
            </a:endParaRPr>
          </a:p>
          <a:p>
            <a:pPr marL="0" indent="0">
              <a:buNone/>
            </a:pPr>
            <a:endParaRPr lang="en-US" b="1" dirty="0"/>
          </a:p>
          <a:p>
            <a:pPr marL="0" lvl="0" indent="0">
              <a:buNone/>
            </a:pPr>
            <a:r>
              <a:rPr b="1" dirty="0"/>
              <a:t>Real Example:</a:t>
            </a:r>
            <a:r>
              <a:rPr dirty="0"/>
              <a:t> “Write my entire literature review on plant proteins” → Gets 2 paragraphs of Wikipedia-level content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erson with idea concept">
            <a:extLst>
              <a:ext uri="{FF2B5EF4-FFF2-40B4-BE49-F238E27FC236}">
                <a16:creationId xmlns:a16="http://schemas.microsoft.com/office/drawing/2014/main" id="{BA05F820-4AB6-7870-F060-760AD91A65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/>
          <a:stretch>
            <a:fillRect/>
          </a:stretch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273843"/>
            <a:ext cx="2866642" cy="1424934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3000" dirty="0"/>
              <a:t>The Solution: Think Like a Manager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8707" y="1825650"/>
            <a:ext cx="2866642" cy="280707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/>
              <a:t>Not a Magician! ✨</a:t>
            </a:r>
          </a:p>
          <a:p>
            <a:pPr marL="1270000" lvl="0" indent="0">
              <a:lnSpc>
                <a:spcPct val="90000"/>
              </a:lnSpc>
              <a:buNone/>
            </a:pPr>
            <a:r>
              <a:rPr lang="en-US" sz="1400" b="1"/>
              <a:t>Big Idea:</a:t>
            </a:r>
            <a:r>
              <a:rPr lang="en-US" sz="1400"/>
              <a:t> Break complex research into small, logical steps</a:t>
            </a: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400" b="1"/>
              <a:t>The Golden Rule - One Task, One Prompt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400"/>
              <a:t>Give your AI assistant one clear job at a time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1400" b="1"/>
              <a:t>Let’s explore why this simple rule is so powerful…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>
                <a:solidFill>
                  <a:srgbClr val="FFFFFF"/>
                </a:solidFill>
              </a:rPr>
              <a:t>Quick Start Essentials 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1500" b="1"/>
              <a:t>The Most Important Prompt Template:</a:t>
            </a:r>
          </a:p>
          <a:p>
            <a:pPr marL="0" indent="0">
              <a:lnSpc>
                <a:spcPct val="90000"/>
              </a:lnSpc>
              <a:buNone/>
            </a:pPr>
            <a:endParaRPr lang="en-US" sz="1500" b="1">
              <a:latin typeface="Calibri"/>
              <a:ea typeface="Calibri"/>
              <a:cs typeface="Calibri"/>
            </a:endParaRPr>
          </a:p>
          <a:p>
            <a:pPr lvl="0" indent="0">
              <a:lnSpc>
                <a:spcPct val="90000"/>
              </a:lnSpc>
              <a:buNone/>
            </a:pPr>
            <a:r>
              <a:rPr lang="en-US" sz="1500">
                <a:latin typeface="Courier"/>
              </a:rPr>
              <a:t>You are an AI research scientist specializing in [YOUR FIELD].
Task: [ONE SPECIFIC TASK]
Requirements:
- [SPECIFIC REQUIREMENT 1]
- [SPECIFIC REQUIREMENT 2]
- [SPECIFIC REQUIREMENT 3]
Format: [HOW YOU WANT THE OUTPUT]
Context: [BACKGROUND INFO IF NEEDED]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Reason 1: Limited “Working Memory” 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❌ The “Everything” Prompt</a:t>
            </a:r>
          </a:p>
        </p:txBody>
      </p:sp>
      <p:pic>
        <p:nvPicPr>
          <p:cNvPr id="4" name="Picture 1" descr="./images/messy_whiteboard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716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lvl="0" indent="0">
              <a:spcBef>
                <a:spcPts val="3000"/>
              </a:spcBef>
              <a:buNone/>
            </a:pPr>
            <a:r>
              <a:rPr b="1"/>
              <a:t>✅ The Step-by-Step Approach</a:t>
            </a:r>
          </a:p>
        </p:txBody>
      </p:sp>
      <p:pic>
        <p:nvPicPr>
          <p:cNvPr id="6" name="Picture 1" descr="./images/organized_whiteboard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549900" y="1625600"/>
            <a:ext cx="22225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28E9B0-79F7-6B62-70B3-4A92BB49622D}"/>
              </a:ext>
            </a:extLst>
          </p:cNvPr>
          <p:cNvSpPr txBox="1"/>
          <p:nvPr/>
        </p:nvSpPr>
        <p:spPr>
          <a:xfrm>
            <a:off x="530278" y="4572937"/>
            <a:ext cx="82333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/>
              <a:t>Takeaway:</a:t>
            </a:r>
            <a:r>
              <a:rPr lang="en-US" sz="2400"/>
              <a:t> A single, focused task gets the AI’s full attention</a:t>
            </a:r>
            <a:r>
              <a:rPr lang="en-US" sz="2400">
                <a:ea typeface="Calibri"/>
                <a:cs typeface="Calibri"/>
              </a:rPr>
              <a:t>​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3219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3125451" cy="5143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125" y="443508"/>
            <a:ext cx="2400300" cy="4189214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US" dirty="0">
                <a:solidFill>
                  <a:srgbClr val="FFFFFF"/>
                </a:solidFill>
              </a:rPr>
              <a:t>Technical Detail: Context Windows 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What’s really happening? </a:t>
            </a:r>
          </a:p>
          <a:p>
            <a:pPr lvl="0">
              <a:lnSpc>
                <a:spcPct val="90000"/>
              </a:lnSpc>
            </a:pPr>
            <a:r>
              <a:rPr lang="en-US" sz="1700"/>
              <a:t>LLMs have </a:t>
            </a:r>
            <a:r>
              <a:rPr lang="en-US" sz="1700" b="1"/>
              <a:t>finite context windows</a:t>
            </a:r>
            <a:r>
              <a:rPr lang="en-US" sz="1700"/>
              <a:t> (8k-200k tokens)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Token ≈ 0.75 words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Each task competes for this limited space</a:t>
            </a:r>
            <a:endParaRPr lang="en-US" sz="1700">
              <a:ea typeface="Calibri"/>
              <a:cs typeface="Calibri"/>
            </a:endParaRPr>
          </a:p>
          <a:p>
            <a:pPr marL="0" lvl="0" indent="0">
              <a:lnSpc>
                <a:spcPct val="90000"/>
              </a:lnSpc>
              <a:spcBef>
                <a:spcPts val="3000"/>
              </a:spcBef>
              <a:buNone/>
            </a:pPr>
            <a:r>
              <a:rPr lang="en-US" sz="1700" b="1"/>
              <a:t>Example:</a:t>
            </a:r>
            <a:endParaRPr lang="en-US" sz="1700" b="1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LLM Context window: ~8,000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Complex research prompt: ~500 tokens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/>
              <a:t>Response space needed: ~1,500 tokens per task</a:t>
            </a:r>
            <a:endParaRPr lang="en-US" sz="1700">
              <a:ea typeface="Calibri"/>
              <a:cs typeface="Calibri"/>
            </a:endParaRPr>
          </a:p>
          <a:p>
            <a:pPr lvl="0">
              <a:lnSpc>
                <a:spcPct val="90000"/>
              </a:lnSpc>
            </a:pPr>
            <a:r>
              <a:rPr lang="en-US" sz="1700" b="1"/>
              <a:t>Result:</a:t>
            </a:r>
            <a:r>
              <a:rPr lang="en-US" sz="1700"/>
              <a:t> Only 3-4 tasks fit properly!</a:t>
            </a:r>
            <a:endParaRPr lang="en-US" sz="1700">
              <a:ea typeface="Calibri"/>
              <a:cs typeface="Calibri"/>
            </a:endParaRPr>
          </a:p>
          <a:p>
            <a:pPr marL="0" indent="0">
              <a:lnSpc>
                <a:spcPct val="90000"/>
              </a:lnSpc>
              <a:buNone/>
            </a:pPr>
            <a:endParaRPr lang="en-US" sz="1700" b="1"/>
          </a:p>
          <a:p>
            <a:pPr marL="0" indent="0">
              <a:lnSpc>
                <a:spcPct val="90000"/>
              </a:lnSpc>
              <a:buNone/>
            </a:pPr>
            <a:r>
              <a:rPr lang="en-US" sz="1700" b="1"/>
              <a:t>Think of it like RAM:</a:t>
            </a:r>
            <a:r>
              <a:rPr lang="en-US" sz="1700"/>
              <a:t> Too many programs = computer slows down.  Too many tasks = AI quality drops.</a:t>
            </a:r>
            <a:endParaRPr lang="en-US" sz="1700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34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How to Be the Boss of Your AI Assistant</vt:lpstr>
      <vt:lpstr>Welcome!</vt:lpstr>
      <vt:lpstr>Quick System Check! 📋</vt:lpstr>
      <vt:lpstr>The Problem: The “Everything” Prompt</vt:lpstr>
      <vt:lpstr>What do you get back? 😕</vt:lpstr>
      <vt:lpstr>The Solution: Think Like a Manager </vt:lpstr>
      <vt:lpstr>Quick Start Essentials </vt:lpstr>
      <vt:lpstr>Reason 1: Limited “Working Memory” 🧠</vt:lpstr>
      <vt:lpstr>Technical Detail: Context Windows </vt:lpstr>
      <vt:lpstr>Reason 2: Guiding the AI’s “Thinking” </vt:lpstr>
      <vt:lpstr>Reason 3: Easy Error Detection &amp; Fixing </vt:lpstr>
      <vt:lpstr>Reason 4: More and Better Ideas </vt:lpstr>
      <vt:lpstr>Success Metrics</vt:lpstr>
      <vt:lpstr>The 10-Step Research Workflow 🔬</vt:lpstr>
      <vt:lpstr>The 10-Step Research Workflow (cont’d) 📝</vt:lpstr>
      <vt:lpstr>Step 1: Idea Generation 🌱</vt:lpstr>
      <vt:lpstr>Step 2-3: Exploration &amp; Feasibility 🔍</vt:lpstr>
      <vt:lpstr>Steps 4-6: The Research Core 🔬</vt:lpstr>
      <vt:lpstr>Steps 7-10: Communication &amp; Refinement 📊</vt:lpstr>
      <vt:lpstr>The Complete Workflow </vt:lpstr>
      <vt:lpstr>When AI Goes Wrong</vt:lpstr>
      <vt:lpstr>What You Should Do:</vt:lpstr>
      <vt:lpstr>Ethical Guidelines: Using AI in Academic Work </vt:lpstr>
      <vt:lpstr>Live Demo Time! 🚀</vt:lpstr>
      <vt:lpstr>🗳️ Vote Now!</vt:lpstr>
      <vt:lpstr>Quick Demo: Bad vs. Good Prompting 🎯</vt:lpstr>
      <vt:lpstr>Troubleshooting Common Issues 🔧</vt:lpstr>
      <vt:lpstr>Understanding AI Limitations ⚠️</vt:lpstr>
      <vt:lpstr>Golden Rule for Research</vt:lpstr>
      <vt:lpstr>Key Takeaways 🎓</vt:lpstr>
      <vt:lpstr>Your Mission (Should You Choose to Accept) 🎯</vt:lpstr>
      <vt:lpstr>Remember</vt:lpstr>
      <vt:lpstr>Questions? </vt:lpstr>
      <vt:lpstr>Resources &amp; Links 📚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Be the Boss of Your AI Assistant</dc:title>
  <dc:creator>Michael Borck</dc:creator>
  <cp:keywords/>
  <cp:revision>232</cp:revision>
  <dcterms:created xsi:type="dcterms:W3CDTF">2025-08-03T08:40:21Z</dcterms:created>
  <dcterms:modified xsi:type="dcterms:W3CDTF">2025-08-03T12:29:34Z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subtitle">
    <vt:lpwstr>Understanding LLMs &amp; The Research Workflow</vt:lpwstr>
  </property>
  <property fmtid="{D5CDD505-2E9C-101B-9397-08002B2CF9AE}" pid="10" name="toc-title">
    <vt:lpwstr>Table of contents</vt:lpwstr>
  </property>
</Properties>
</file>